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4" r:id="rId3"/>
    <p:sldId id="345" r:id="rId4"/>
    <p:sldId id="346" r:id="rId5"/>
    <p:sldId id="347" r:id="rId6"/>
    <p:sldId id="305" r:id="rId7"/>
    <p:sldId id="324" r:id="rId8"/>
    <p:sldId id="348" r:id="rId9"/>
    <p:sldId id="349" r:id="rId10"/>
    <p:sldId id="350" r:id="rId11"/>
    <p:sldId id="363" r:id="rId12"/>
    <p:sldId id="361" r:id="rId13"/>
    <p:sldId id="362" r:id="rId14"/>
    <p:sldId id="357" r:id="rId15"/>
    <p:sldId id="359" r:id="rId16"/>
    <p:sldId id="283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C7F"/>
    <a:srgbClr val="0A0A7C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78" autoAdjust="0"/>
  </p:normalViewPr>
  <p:slideViewPr>
    <p:cSldViewPr showGuides="1">
      <p:cViewPr varScale="1">
        <p:scale>
          <a:sx n="93" d="100"/>
          <a:sy n="93" d="100"/>
        </p:scale>
        <p:origin x="76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9538"/>
            <a:ext cx="4013937" cy="5153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216607" y="794495"/>
            <a:ext cx="44121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РЕСПУБЛИКИ БЕЛАРУСЬ – ПРАВОВОЙ ФУНДАМЕНТ ЕДИНСТВА И ПРОЦВЕТАНИЯ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БЕЛОРУССКОГО НАРОДА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>
                <a:solidFill>
                  <a:srgbClr val="002060"/>
                </a:solidFill>
              </a:rPr>
              <a:t>Единый день </a:t>
            </a:r>
            <a:br>
              <a:rPr lang="ru-RU" sz="2300" b="1" dirty="0">
                <a:solidFill>
                  <a:srgbClr val="002060"/>
                </a:solidFill>
              </a:rPr>
            </a:br>
            <a:r>
              <a:rPr lang="ru-RU" sz="2300" b="1" dirty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363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март </a:t>
            </a:r>
            <a:r>
              <a:rPr lang="ru-RU" dirty="0"/>
              <a:t>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8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483518"/>
            <a:ext cx="3312368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ЧЕТВЕРТЫЙ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27 февраля 2022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ts val="1900"/>
              </a:lnSpc>
            </a:pP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900"/>
              </a:lnSpc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и дополнения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Конституции Республики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</a:t>
            </a:r>
          </a:p>
          <a:p>
            <a:pPr>
              <a:lnSpc>
                <a:spcPts val="1900"/>
              </a:lnSpc>
            </a:pP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ts val="1800"/>
              </a:lnSpc>
            </a:pPr>
            <a:r>
              <a:rPr lang="ru-RU" sz="1600" b="1" dirty="0">
                <a:solidFill>
                  <a:schemeClr val="bg1"/>
                </a:solidFill>
              </a:rPr>
              <a:t>Изменения в Конституции: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обновлены </a:t>
            </a:r>
            <a:r>
              <a:rPr lang="ru-RU" sz="1600" dirty="0">
                <a:solidFill>
                  <a:schemeClr val="bg1"/>
                </a:solidFill>
              </a:rPr>
              <a:t>преамбула и 85 </a:t>
            </a:r>
            <a:r>
              <a:rPr lang="ru-RU" sz="1600" dirty="0" smtClean="0">
                <a:solidFill>
                  <a:schemeClr val="bg1"/>
                </a:solidFill>
              </a:rPr>
              <a:t>статей,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включены </a:t>
            </a:r>
            <a:r>
              <a:rPr lang="ru-RU" sz="1600" dirty="0">
                <a:solidFill>
                  <a:schemeClr val="bg1"/>
                </a:solidFill>
              </a:rPr>
              <a:t>11 новых </a:t>
            </a:r>
            <a:r>
              <a:rPr lang="ru-RU" sz="1600" dirty="0" smtClean="0">
                <a:solidFill>
                  <a:schemeClr val="bg1"/>
                </a:solidFill>
              </a:rPr>
              <a:t>статей,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исключены </a:t>
            </a:r>
            <a:r>
              <a:rPr lang="ru-RU" sz="1600" dirty="0">
                <a:solidFill>
                  <a:schemeClr val="bg1"/>
                </a:solidFill>
              </a:rPr>
              <a:t>2 </a:t>
            </a:r>
            <a:r>
              <a:rPr lang="ru-RU" sz="1600" dirty="0" smtClean="0">
                <a:solidFill>
                  <a:schemeClr val="bg1"/>
                </a:solidFill>
              </a:rPr>
              <a:t>статьи,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ru-RU" sz="1600" dirty="0" smtClean="0">
                <a:solidFill>
                  <a:schemeClr val="bg1"/>
                </a:solidFill>
              </a:rPr>
              <a:t>добавлена </a:t>
            </a:r>
            <a:r>
              <a:rPr lang="ru-RU" sz="1600" dirty="0">
                <a:solidFill>
                  <a:schemeClr val="bg1"/>
                </a:solidFill>
              </a:rPr>
              <a:t>новая глава: «Всебелорусское народное собрание</a:t>
            </a:r>
            <a:r>
              <a:rPr lang="ru-RU" sz="1600" dirty="0" smtClean="0">
                <a:solidFill>
                  <a:schemeClr val="bg1"/>
                </a:solidFill>
              </a:rPr>
              <a:t>».</a:t>
            </a:r>
            <a:endParaRPr lang="ru-RU" sz="1600" dirty="0">
              <a:solidFill>
                <a:schemeClr val="bg1"/>
              </a:solidFill>
            </a:endParaRPr>
          </a:p>
          <a:p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699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10800000">
            <a:off x="245058" y="4803998"/>
            <a:ext cx="200206" cy="34913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8613731" y="43911"/>
            <a:ext cx="200206" cy="86033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63688" y="2269103"/>
            <a:ext cx="4464496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 smtClean="0">
                <a:solidFill>
                  <a:srgbClr val="0A0A7C"/>
                </a:solidFill>
              </a:rPr>
              <a:t>СОСТАВ ВНС </a:t>
            </a:r>
            <a:br>
              <a:rPr lang="ru-RU" sz="2400" b="1" dirty="0" smtClean="0">
                <a:solidFill>
                  <a:srgbClr val="0A0A7C"/>
                </a:solidFill>
              </a:rPr>
            </a:br>
            <a:r>
              <a:rPr lang="ru-RU" b="1" dirty="0" smtClean="0">
                <a:solidFill>
                  <a:srgbClr val="0A0A7C"/>
                </a:solidFill>
              </a:rPr>
              <a:t>(ПРЕДЕЛЬНАЯ ЧИСЛЕННОСТЬ 1 200 ЧЕЛ.)</a:t>
            </a:r>
            <a:endParaRPr lang="ru-RU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5160" y="2900308"/>
            <a:ext cx="611888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группа</a:t>
            </a:r>
            <a:r>
              <a:rPr lang="ru-RU" sz="1550" dirty="0"/>
              <a:t> (440 </a:t>
            </a:r>
            <a:r>
              <a:rPr lang="ru-RU" sz="1550" dirty="0" smtClean="0"/>
              <a:t>чел.) </a:t>
            </a:r>
            <a:r>
              <a:rPr lang="ru-RU" sz="1550" dirty="0"/>
              <a:t>– делегаты «по должности» </a:t>
            </a:r>
            <a:r>
              <a:rPr lang="ru-RU" sz="1550" dirty="0" smtClean="0"/>
              <a:t/>
            </a:r>
            <a:br>
              <a:rPr lang="ru-RU" sz="1550" dirty="0" smtClean="0"/>
            </a:br>
            <a:r>
              <a:rPr lang="ru-RU" sz="1550" dirty="0" smtClean="0"/>
              <a:t>(</a:t>
            </a:r>
            <a:r>
              <a:rPr lang="ru-RU" sz="1550" dirty="0"/>
              <a:t>Президент Республики Беларусь, представители законодательной, исполнительной и судебной власти);</a:t>
            </a:r>
          </a:p>
          <a:p>
            <a:r>
              <a:rPr lang="ru-RU" sz="1550" b="1" dirty="0"/>
              <a:t>вторая группа</a:t>
            </a:r>
            <a:r>
              <a:rPr lang="ru-RU" sz="1550" dirty="0"/>
              <a:t> (350 чел.) – депутаты местных Советов депутатов;</a:t>
            </a:r>
          </a:p>
          <a:p>
            <a:r>
              <a:rPr lang="ru-RU" sz="1550" b="1" dirty="0"/>
              <a:t>третья группа</a:t>
            </a:r>
            <a:r>
              <a:rPr lang="ru-RU" sz="1550" dirty="0"/>
              <a:t> (400 чел.) – представители гражданского общества.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57167" y="142019"/>
            <a:ext cx="59420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ru-RU" sz="2700" b="1" dirty="0" smtClean="0">
                <a:solidFill>
                  <a:srgbClr val="0A0A7C"/>
                </a:solidFill>
              </a:rPr>
              <a:t>ВСЕБЕЛОРУССКОЕ НАРОДНОЕ СОБРАНИЕ – ВЫСШИЙ ПРЕДСТАВИТЕЛЬНЫЙ ОРГАН НАРОДОВЛАСТИЯ</a:t>
            </a:r>
            <a:endParaRPr lang="ru-RU" sz="2700" b="1" dirty="0">
              <a:solidFill>
                <a:srgbClr val="0A0A7C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00896" y="1630078"/>
            <a:ext cx="6118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4226653"/>
            <a:ext cx="61188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A0A7C"/>
                </a:solidFill>
              </a:rPr>
              <a:t>Особый статус ВНС определяется масштабностью </a:t>
            </a:r>
            <a:r>
              <a:rPr lang="ru-RU" sz="1600" b="1" i="1" dirty="0" smtClean="0">
                <a:solidFill>
                  <a:srgbClr val="0A0A7C"/>
                </a:solidFill>
              </a:rPr>
              <a:t/>
            </a:r>
            <a:br>
              <a:rPr lang="ru-RU" sz="1600" b="1" i="1" dirty="0" smtClean="0">
                <a:solidFill>
                  <a:srgbClr val="0A0A7C"/>
                </a:solidFill>
              </a:rPr>
            </a:br>
            <a:r>
              <a:rPr lang="ru-RU" sz="1600" b="1" i="1" dirty="0" smtClean="0">
                <a:solidFill>
                  <a:srgbClr val="0A0A7C"/>
                </a:solidFill>
              </a:rPr>
              <a:t>его </a:t>
            </a:r>
            <a:r>
              <a:rPr lang="ru-RU" sz="1600" b="1" i="1" dirty="0">
                <a:solidFill>
                  <a:srgbClr val="0A0A7C"/>
                </a:solidFill>
              </a:rPr>
              <a:t>конституционных </a:t>
            </a:r>
            <a:r>
              <a:rPr lang="ru-RU" sz="1600" b="1" i="1" dirty="0" smtClean="0">
                <a:solidFill>
                  <a:srgbClr val="0A0A7C"/>
                </a:solidFill>
              </a:rPr>
              <a:t>полномочий </a:t>
            </a:r>
            <a:endParaRPr lang="ru-RU" sz="1600" b="1" i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61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91880" y="1635646"/>
            <a:ext cx="5196232" cy="19442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592091"/>
            <a:ext cx="48245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ПРЕДОСТАВЛЕНА ВОЗМОЖНОСТЬ СОЗИДАТЬ И СОЗДАВАТЬ СВОЕ БЛАГОПОЛУЧИЕ</a:t>
            </a:r>
          </a:p>
          <a:p>
            <a: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должен проявлять социальную ответственность, вносить посильный вклад в развитие общества и государства</a:t>
            </a:r>
            <a:b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5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(статья 21 Конституции Республики Беларусь)</a:t>
            </a:r>
            <a:endParaRPr lang="ru-RU" sz="15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779662"/>
            <a:ext cx="4104456" cy="2349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ru-RU" sz="2200" b="1" dirty="0" smtClean="0">
                <a:solidFill>
                  <a:srgbClr val="0A0A7C"/>
                </a:solidFill>
              </a:rPr>
              <a:t>Государство создает </a:t>
            </a:r>
            <a:r>
              <a:rPr lang="ru-RU" sz="2200" b="1" dirty="0">
                <a:solidFill>
                  <a:srgbClr val="0A0A7C"/>
                </a:solidFill>
              </a:rPr>
              <a:t>условия для защиты персональных данных </a:t>
            </a:r>
            <a:r>
              <a:rPr lang="ru-RU" sz="2200" b="1" dirty="0" smtClean="0">
                <a:solidFill>
                  <a:srgbClr val="0A0A7C"/>
                </a:solidFill>
              </a:rPr>
              <a:t>и безопасности </a:t>
            </a:r>
            <a:r>
              <a:rPr lang="ru-RU" sz="2200" b="1" dirty="0">
                <a:solidFill>
                  <a:srgbClr val="0A0A7C"/>
                </a:solidFill>
              </a:rPr>
              <a:t>личности и общества при их </a:t>
            </a:r>
            <a:r>
              <a:rPr lang="ru-RU" sz="2200" b="1" dirty="0" smtClean="0">
                <a:solidFill>
                  <a:srgbClr val="0A0A7C"/>
                </a:solidFill>
              </a:rPr>
              <a:t>использовании</a:t>
            </a:r>
            <a:br>
              <a:rPr lang="ru-RU" sz="2200" b="1" dirty="0" smtClean="0">
                <a:solidFill>
                  <a:srgbClr val="0A0A7C"/>
                </a:solidFill>
              </a:rPr>
            </a:br>
            <a:r>
              <a:rPr lang="ru-RU" sz="1700" dirty="0" smtClean="0">
                <a:solidFill>
                  <a:srgbClr val="0A0A7C"/>
                </a:solidFill>
              </a:rPr>
              <a:t>(статья 28 Конституции Республики Беларусь)</a:t>
            </a:r>
          </a:p>
          <a:p>
            <a:pPr>
              <a:lnSpc>
                <a:spcPts val="2200"/>
              </a:lnSpc>
            </a:pPr>
            <a:endParaRPr lang="ru-RU" sz="2200" b="1" dirty="0">
              <a:solidFill>
                <a:srgbClr val="0A0A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67388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1188694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ru-RU" sz="2200" b="1" dirty="0" smtClean="0">
                <a:solidFill>
                  <a:srgbClr val="182C7F"/>
                </a:solidFill>
              </a:rPr>
              <a:t>БРАК КАК СОЮЗ ЖЕНЩИНЫ</a:t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sz="2200" b="1" dirty="0" smtClean="0">
                <a:solidFill>
                  <a:srgbClr val="182C7F"/>
                </a:solidFill>
              </a:rPr>
              <a:t>И МУЖЧИНЫ, СЕМЬЯ, МАТЕРИНСТВО, ОТЦОВСТВО</a:t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sz="2200" b="1" dirty="0" smtClean="0">
                <a:solidFill>
                  <a:srgbClr val="182C7F"/>
                </a:solidFill>
              </a:rPr>
              <a:t>И ДЕТСТВО НАХОДЯТСЯ ПОД ЗАЩИТОЙ ГОСУДАРСТВА</a:t>
            </a:r>
          </a:p>
          <a:p>
            <a:r>
              <a:rPr lang="ru-RU" sz="2200" b="1" dirty="0" smtClean="0">
                <a:solidFill>
                  <a:srgbClr val="182C7F"/>
                </a:solidFill>
              </a:rPr>
              <a:t/>
            </a:r>
            <a:br>
              <a:rPr lang="ru-RU" sz="2200" b="1" dirty="0" smtClean="0">
                <a:solidFill>
                  <a:srgbClr val="182C7F"/>
                </a:solidFill>
              </a:rPr>
            </a:br>
            <a:r>
              <a:rPr lang="ru-RU" dirty="0" smtClean="0">
                <a:solidFill>
                  <a:srgbClr val="182C7F"/>
                </a:solidFill>
              </a:rPr>
              <a:t>(статья 32 Конституции Республики Беларусь)</a:t>
            </a:r>
            <a:endParaRPr lang="ru-RU" dirty="0">
              <a:solidFill>
                <a:srgbClr val="182C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7984" y="442020"/>
            <a:ext cx="4552249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182C7F"/>
                </a:solidFill>
              </a:rPr>
              <a:t>Беспрецедентное </a:t>
            </a:r>
            <a:r>
              <a:rPr lang="ru-RU" b="1" i="1" dirty="0">
                <a:solidFill>
                  <a:srgbClr val="182C7F"/>
                </a:solidFill>
              </a:rPr>
              <a:t>доверие граждан Беларуси политической системе дало возможность построить стабильное и независимое государство. А закрепленные в Основном Законе фундаментальные ценности, такие как социальная справедливость, традиционная семья, историческая правда, являются для нас верными ориентирами, помогающими преодолевать современные вызовы и уверенно смотреть в </a:t>
            </a:r>
            <a:r>
              <a:rPr lang="ru-RU" b="1" i="1" dirty="0" smtClean="0">
                <a:solidFill>
                  <a:srgbClr val="182C7F"/>
                </a:solidFill>
              </a:rPr>
              <a:t>будущее.</a:t>
            </a:r>
            <a:endParaRPr lang="ru-RU" b="1" i="1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2122" y="-308570"/>
            <a:ext cx="868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124428" y="210369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144715"/>
            <a:ext cx="4032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Поздравление </a:t>
            </a:r>
            <a:r>
              <a:rPr lang="ru-RU" sz="1400" i="1" dirty="0">
                <a:solidFill>
                  <a:srgbClr val="182C7F"/>
                </a:solidFill>
              </a:rPr>
              <a:t>с Днем Конституции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15 </a:t>
            </a:r>
            <a:r>
              <a:rPr lang="ru-RU" sz="1400" i="1" dirty="0">
                <a:solidFill>
                  <a:srgbClr val="182C7F"/>
                </a:solidFill>
              </a:rPr>
              <a:t>марта </a:t>
            </a:r>
            <a:r>
              <a:rPr lang="ru-RU" sz="1400" i="1" dirty="0" smtClean="0">
                <a:solidFill>
                  <a:srgbClr val="182C7F"/>
                </a:solidFill>
              </a:rPr>
              <a:t>2024 </a:t>
            </a:r>
            <a:r>
              <a:rPr lang="ru-RU" sz="1400" i="1" dirty="0">
                <a:solidFill>
                  <a:srgbClr val="182C7F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228321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1995686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2224862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71600" y="440960"/>
            <a:ext cx="41764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kern="700" spc="-100" dirty="0">
                <a:solidFill>
                  <a:srgbClr val="182C7F"/>
                </a:solidFill>
              </a:rPr>
              <a:t>Наша Конституция дает возможность достойно жить, развиваться, чувствовать себя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в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безопасности, реализовать самые смелые планы и начинания на родной земле. Так и должно быть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в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современной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демократической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,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 по-настоящему </a:t>
            </a:r>
            <a:r>
              <a:rPr lang="ru-RU" sz="2200" b="1" i="1" kern="700" spc="-100" dirty="0">
                <a:solidFill>
                  <a:srgbClr val="182C7F"/>
                </a:solidFill>
              </a:rPr>
              <a:t>демократичной </a:t>
            </a:r>
            <a:r>
              <a:rPr lang="ru-RU" sz="2200" b="1" i="1" kern="700" spc="-100" dirty="0" smtClean="0">
                <a:solidFill>
                  <a:srgbClr val="182C7F"/>
                </a:solidFill>
              </a:rPr>
              <a:t>стране.</a:t>
            </a:r>
            <a:endParaRPr lang="ru-RU" sz="2200" b="1" i="1" kern="700" spc="-100" dirty="0">
              <a:solidFill>
                <a:srgbClr val="182C7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5037" y="-308570"/>
            <a:ext cx="842621" cy="119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587299" y="3075806"/>
            <a:ext cx="1121528" cy="1310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rgbClr val="182C7F"/>
                </a:solidFill>
              </a:rPr>
              <a:t>“</a:t>
            </a:r>
            <a:endParaRPr lang="ru-RU" sz="16000" b="1" i="1" dirty="0">
              <a:solidFill>
                <a:srgbClr val="182C7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954720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4847" y="3849891"/>
            <a:ext cx="45124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182C7F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rgbClr val="182C7F"/>
                </a:solidFill>
              </a:rPr>
              <a:t>А.Г.Лукашенко</a:t>
            </a:r>
            <a:r>
              <a:rPr lang="ru-RU" sz="1400" i="1" dirty="0">
                <a:solidFill>
                  <a:srgbClr val="182C7F"/>
                </a:solidFill>
              </a:rPr>
              <a:t> </a:t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Встреча</a:t>
            </a:r>
            <a:r>
              <a:rPr lang="ru-RU" sz="1400" i="1" dirty="0">
                <a:solidFill>
                  <a:srgbClr val="182C7F"/>
                </a:solidFill>
              </a:rPr>
              <a:t>, приуроченная к 30-летию Конституции Республики </a:t>
            </a:r>
            <a:r>
              <a:rPr lang="ru-RU" sz="1400" i="1" dirty="0" smtClean="0">
                <a:solidFill>
                  <a:srgbClr val="182C7F"/>
                </a:solidFill>
              </a:rPr>
              <a:t>Беларусь</a:t>
            </a:r>
            <a:r>
              <a:rPr lang="ru-RU" sz="1400" i="1" dirty="0">
                <a:solidFill>
                  <a:srgbClr val="182C7F"/>
                </a:solidFill>
              </a:rPr>
              <a:t/>
            </a:r>
            <a:br>
              <a:rPr lang="ru-RU" sz="1400" i="1" dirty="0">
                <a:solidFill>
                  <a:srgbClr val="182C7F"/>
                </a:solidFill>
              </a:rPr>
            </a:br>
            <a:r>
              <a:rPr lang="ru-RU" sz="1400" i="1" dirty="0" smtClean="0">
                <a:solidFill>
                  <a:srgbClr val="182C7F"/>
                </a:solidFill>
              </a:rPr>
              <a:t>15 марта 2024 </a:t>
            </a:r>
            <a:r>
              <a:rPr lang="ru-RU" sz="1400" i="1" dirty="0">
                <a:solidFill>
                  <a:srgbClr val="182C7F"/>
                </a:solidFill>
              </a:rPr>
              <a:t>г.</a:t>
            </a:r>
          </a:p>
        </p:txBody>
      </p:sp>
    </p:spTree>
    <p:extLst>
      <p:ext uri="{BB962C8B-B14F-4D97-AF65-F5344CB8AC3E}">
        <p14:creationId xmlns:p14="http://schemas.microsoft.com/office/powerpoint/2010/main" val="35629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4968552" cy="82809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580786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 КОНСТИТУЦИЙ БССР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354374"/>
            <a:ext cx="4896544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0" b="1" dirty="0"/>
              <a:t>Первая Конституция (3 февраля 1919 г.)</a:t>
            </a:r>
            <a:r>
              <a:rPr lang="ru-RU" sz="1550" dirty="0"/>
              <a:t> </a:t>
            </a:r>
            <a:r>
              <a:rPr lang="ru-RU" sz="1550" dirty="0" smtClean="0"/>
              <a:t>имела </a:t>
            </a:r>
            <a:r>
              <a:rPr lang="ru-RU" sz="1550" dirty="0"/>
              <a:t>большое историческое значение, но была наиболее политизированной, ограничивала права отдельных групп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Вторая </a:t>
            </a:r>
            <a:r>
              <a:rPr lang="ru-RU" sz="1550" b="1" dirty="0"/>
              <a:t>Конституция (11 апреля 1927 г.)</a:t>
            </a:r>
            <a:r>
              <a:rPr lang="ru-RU" sz="1550" dirty="0"/>
              <a:t> – расширенная версия первой (13 глав, 76 статей</a:t>
            </a:r>
            <a:r>
              <a:rPr lang="ru-RU" sz="1550" dirty="0" smtClean="0"/>
              <a:t>). Были внесены изменения в </a:t>
            </a:r>
            <a:r>
              <a:rPr lang="ru-RU" sz="1550" dirty="0"/>
              <a:t>структуру </a:t>
            </a:r>
            <a:r>
              <a:rPr lang="ru-RU" sz="1550" dirty="0" smtClean="0"/>
              <a:t>органов власти</a:t>
            </a:r>
            <a:r>
              <a:rPr lang="ru-RU" sz="1550" dirty="0"/>
              <a:t>, </a:t>
            </a:r>
            <a:r>
              <a:rPr lang="ru-RU" sz="1550" dirty="0" smtClean="0"/>
              <a:t>закреплено </a:t>
            </a:r>
            <a:r>
              <a:rPr lang="ru-RU" sz="1550" dirty="0"/>
              <a:t>равноправие четырех </a:t>
            </a:r>
            <a:r>
              <a:rPr lang="ru-RU" sz="1550" dirty="0" smtClean="0"/>
              <a:t>языков</a:t>
            </a:r>
            <a:r>
              <a:rPr lang="ru-RU" sz="1550" dirty="0"/>
              <a:t>. </a:t>
            </a:r>
            <a:r>
              <a:rPr lang="ru-RU" sz="1550" dirty="0" smtClean="0"/>
              <a:t>Политических прав лишались </a:t>
            </a:r>
            <a:r>
              <a:rPr lang="ru-RU" sz="1550" dirty="0"/>
              <a:t>нетрудящиеся классы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Третья </a:t>
            </a:r>
            <a:r>
              <a:rPr lang="ru-RU" sz="1550" b="1" dirty="0"/>
              <a:t>Конституция (19 февраля 1937 г.)</a:t>
            </a:r>
            <a:r>
              <a:rPr lang="ru-RU" sz="1550" dirty="0"/>
              <a:t> </a:t>
            </a:r>
            <a:r>
              <a:rPr lang="ru-RU" sz="1550" dirty="0" smtClean="0"/>
              <a:t>провозглашала </a:t>
            </a:r>
            <a:r>
              <a:rPr lang="ru-RU" sz="1550" dirty="0"/>
              <a:t>демократические нормы, </a:t>
            </a:r>
            <a:r>
              <a:rPr lang="ru-RU" sz="1550" dirty="0" smtClean="0"/>
              <a:t>многие </a:t>
            </a:r>
            <a:r>
              <a:rPr lang="ru-RU" sz="1550" dirty="0"/>
              <a:t>из </a:t>
            </a:r>
            <a:r>
              <a:rPr lang="ru-RU" sz="1550" dirty="0" smtClean="0"/>
              <a:t>которых </a:t>
            </a:r>
            <a:r>
              <a:rPr lang="ru-RU" sz="1550" dirty="0"/>
              <a:t>не реализовывались на практике</a:t>
            </a:r>
            <a:r>
              <a:rPr lang="ru-RU" sz="1550" dirty="0" smtClean="0"/>
              <a:t>.</a:t>
            </a:r>
          </a:p>
          <a:p>
            <a:r>
              <a:rPr lang="ru-RU" sz="1550" b="1" dirty="0" smtClean="0"/>
              <a:t>Четвертая </a:t>
            </a:r>
            <a:r>
              <a:rPr lang="ru-RU" sz="1550" b="1" dirty="0"/>
              <a:t>Конституция (13 апреля 1978 г.)</a:t>
            </a:r>
            <a:r>
              <a:rPr lang="ru-RU" sz="1550" dirty="0"/>
              <a:t> </a:t>
            </a:r>
            <a:r>
              <a:rPr lang="ru-RU" sz="1550" dirty="0" smtClean="0"/>
              <a:t>отличалась своей </a:t>
            </a:r>
            <a:r>
              <a:rPr lang="ru-RU" sz="1550" dirty="0"/>
              <a:t>структурой (включала преамбулу и разделы), но частые изменения указывали </a:t>
            </a:r>
            <a:r>
              <a:rPr lang="ru-RU" sz="1550" dirty="0" smtClean="0"/>
              <a:t>на ее </a:t>
            </a:r>
            <a:r>
              <a:rPr lang="ru-RU" sz="1550" dirty="0"/>
              <a:t>нестабильность.</a:t>
            </a:r>
            <a:endParaRPr lang="ru-RU" sz="1550" b="1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4196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393201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330488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995722"/>
            <a:ext cx="216024" cy="216024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5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11960" y="411510"/>
            <a:ext cx="4415801" cy="438788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73508" y="658765"/>
            <a:ext cx="381642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моменту распада СССР </a:t>
            </a: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Беларуси уже почти полтора года действовала 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Декларация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1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государственном суверенитете </a:t>
            </a:r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Белорусской Советской Социалистической Республики». </a:t>
            </a:r>
            <a:b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9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Она </a:t>
            </a:r>
            <a:r>
              <a:rPr lang="ru-RU" sz="1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провозглашала самостоятельность, верховенство законов и независимость во внешних отношениях, став впоследствии основой Конституции Республики Беларусь. </a:t>
            </a:r>
            <a:endParaRPr lang="ru-RU" sz="19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3291830"/>
            <a:ext cx="6102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Ежегодно в Республике Беларусь 15 марта отмечается государственный праздник – День Конституции Республики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81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52536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4272" y="47527"/>
            <a:ext cx="4069884" cy="506441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16736" y="0"/>
            <a:ext cx="346722" cy="55552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535729" y="372015"/>
            <a:ext cx="3456384" cy="4809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chemeClr val="bg1"/>
                </a:solidFill>
              </a:rPr>
              <a:t>МАНДАТ НАРОДНОГО ДОВЕРИЯ А.Г.ЛУКАШЕНКО ПОДТВЕРЖДАЛСЯ НА ВСЕХ ПРЕЗИДЕНТСКИХ ВЫБОРАХ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10 июля 1994 г. – 80,34% голосов</a:t>
            </a:r>
          </a:p>
          <a:p>
            <a:pPr>
              <a:lnSpc>
                <a:spcPts val="1700"/>
              </a:lnSpc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ts val="1700"/>
              </a:lnSpc>
            </a:pPr>
            <a:r>
              <a:rPr lang="ru-RU" dirty="0" smtClean="0">
                <a:solidFill>
                  <a:schemeClr val="bg1"/>
                </a:solidFill>
              </a:rPr>
              <a:t>9 сентября 2001 г. – 75,6% голосов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19 </a:t>
            </a:r>
            <a:r>
              <a:rPr lang="ru-RU" dirty="0">
                <a:solidFill>
                  <a:schemeClr val="bg1"/>
                </a:solidFill>
              </a:rPr>
              <a:t>марта 2006 г. – 83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endParaRPr lang="ru-RU" sz="1000" dirty="0" smtClean="0">
              <a:solidFill>
                <a:schemeClr val="bg1"/>
              </a:solidFill>
            </a:endParaRP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19 </a:t>
            </a:r>
            <a:r>
              <a:rPr lang="ru-RU" dirty="0">
                <a:solidFill>
                  <a:schemeClr val="bg1"/>
                </a:solidFill>
              </a:rPr>
              <a:t>декабря 2010 г. – 72,2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11 </a:t>
            </a:r>
            <a:r>
              <a:rPr lang="ru-RU" dirty="0">
                <a:solidFill>
                  <a:schemeClr val="bg1"/>
                </a:solidFill>
              </a:rPr>
              <a:t>октября 2015 г. – 83,5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9 августа 2020 </a:t>
            </a:r>
            <a:r>
              <a:rPr lang="ru-RU" dirty="0">
                <a:solidFill>
                  <a:schemeClr val="bg1"/>
                </a:solidFill>
              </a:rPr>
              <a:t>г.  – 80,1</a:t>
            </a:r>
            <a:r>
              <a:rPr lang="ru-RU" dirty="0" smtClean="0">
                <a:solidFill>
                  <a:schemeClr val="bg1"/>
                </a:solidFill>
              </a:rPr>
              <a:t>% голосов</a:t>
            </a:r>
          </a:p>
          <a:p>
            <a:pPr>
              <a:lnSpc>
                <a:spcPts val="1800"/>
              </a:lnSpc>
            </a:pPr>
            <a:r>
              <a:rPr lang="ru-RU" dirty="0" smtClean="0">
                <a:solidFill>
                  <a:schemeClr val="bg1"/>
                </a:solidFill>
              </a:rPr>
              <a:t>26 января 2025 г. – 86,82% голосов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11934" y="1506833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11934" y="2433594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11997" y="281977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03037" y="3275569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19617" y="3689532"/>
            <a:ext cx="2160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095" y="3980877"/>
            <a:ext cx="213378" cy="219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934" y="1945582"/>
            <a:ext cx="213378" cy="21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4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 мая 1995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изменение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государственной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символики;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придание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русскому языку статуса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государственного;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экономическая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интеграция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Российской Федерацией;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досрочно распускать </a:t>
            </a:r>
            <a:r>
              <a:rPr lang="ru-RU" sz="17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Верховный </a:t>
            </a:r>
            <a:r>
              <a:rPr lang="ru-RU" sz="17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 в случаях систематического или грубого нарушения Конституции.</a:t>
            </a:r>
            <a:endParaRPr lang="ru-RU" sz="17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97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00987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ВТОРОЙ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24 ноября 1996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дополнения в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Конституцию;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перенос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Дня Независимости на 3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свободной купли-продажи земель </a:t>
            </a:r>
            <a:r>
              <a:rPr lang="ru-RU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сельхозназначения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spcBef>
                <a:spcPts val="600"/>
              </a:spcBef>
            </a:pP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отмена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смертной 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казни.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88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92080" y="0"/>
            <a:ext cx="385386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52120" y="340370"/>
            <a:ext cx="316835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ТРЕТИЙ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РЕФЕРЕНДУМ В БЕЛАРУСИ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Дата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 октября 2004 г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опрос:</a:t>
            </a:r>
            <a:endParaRPr lang="ru-RU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</a:t>
            </a: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в следующих выборах и отмена ограничений на количество сроков переизбрания.</a:t>
            </a:r>
            <a:endParaRPr lang="ru-RU" sz="19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82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6227</TotalTime>
  <Words>385</Words>
  <Application>Microsoft Office PowerPoint</Application>
  <PresentationFormat>Экран (16:9)</PresentationFormat>
  <Paragraphs>69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379</cp:revision>
  <dcterms:created xsi:type="dcterms:W3CDTF">2024-07-24T10:48:12Z</dcterms:created>
  <dcterms:modified xsi:type="dcterms:W3CDTF">2025-03-12T13:03:28Z</dcterms:modified>
</cp:coreProperties>
</file>