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1" r:id="rId4"/>
    <p:sldId id="259" r:id="rId5"/>
    <p:sldId id="260" r:id="rId6"/>
    <p:sldId id="270" r:id="rId7"/>
    <p:sldId id="262" r:id="rId8"/>
    <p:sldId id="264" r:id="rId9"/>
    <p:sldId id="263" r:id="rId10"/>
    <p:sldId id="261" r:id="rId11"/>
    <p:sldId id="265" r:id="rId12"/>
    <p:sldId id="266" r:id="rId13"/>
    <p:sldId id="267" r:id="rId14"/>
    <p:sldId id="268" r:id="rId15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2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403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38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42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20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6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865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67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547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862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610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4F4C3-53C8-47C8-A6AD-2ED215116013}" type="datetimeFigureOut">
              <a:rPr lang="ru-RU" smtClean="0"/>
              <a:t>18.08.2025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1D2F9-244C-4C85-A9FC-9134742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27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itebsk-region.gov.by/ru/upravlenie-kultury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7000" y="669001"/>
            <a:ext cx="84234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культурно-зрелищных мероприятий (КЗМ)</a:t>
            </a:r>
            <a:endParaRPr lang="ru-RU" sz="3200" dirty="0"/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НОРМАТИВНЫЕ ДОКУМЕНТЫ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Республики Беларусь о культуре от 20.07.2016 № 413-З (ред. от 21.07.2022);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Совета Министров Республики Беларусь  от 22.06.2022 № 401 «О реестре организаторов культурно-зрелищных мероприятий»;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Республики Беларусь от 25.06.2021 № 240 «Об административных процедурах, осуществляемых в отношении субъектов хозяйствования».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4583" y="644613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принятия решения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культуры имеет право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запрашивать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получать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органов внутренних дел, органов государственной безопасности и (или) Министерства культуры Республики Беларусь информацию о деятельности исполнителей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участие которых предусмотрено программой КЗМ. 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КЗМ имеет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2-х или более организаторов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одному в соответствии с Кодексом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культуре Республики Беларусь и (или) иными актами законодательства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требуется получение удостоверения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организаторам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получение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удостоверения также не требуется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49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ТРЕБУЕТСЯ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УДОСТОВЕРЕНИЯ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268760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решение о проведении КЗМ принято: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Президентом Республики Беларусь,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Советом Министров Республики Беларусь,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республиканскими органами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гос.управления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Облисполкомом,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Рай(гор)исполкомами,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местными администрациями районов в городах</a:t>
            </a:r>
          </a:p>
        </p:txBody>
      </p:sp>
    </p:spTree>
    <p:extLst>
      <p:ext uri="{BB962C8B-B14F-4D97-AF65-F5344CB8AC3E}">
        <p14:creationId xmlns:p14="http://schemas.microsoft.com/office/powerpoint/2010/main" val="107258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44871" y="831057"/>
            <a:ext cx="799288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участием 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белорусских исполнителей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а организаторы 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юридические лица со статусом «национальный», «академический» или званием «Заслуженный коллектив Республики Беларусь»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мероприятия проводятся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исключительно с участием исполнителей, которым присвоено такие статус и звание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ИСКЛЮЧИТЕЛЬНО с участием исполнителей, которые находятся в штате организатора КЗМ, (ТЗО, учреждение культуры областного, районного, городского подчинения или структурного подразделения по культуре, подчиненного исполкомам), его структурных подразделениях или в созданных ими коллективах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ИСКЛЮЧИТЕЛЬНО с участием исполнителей, которые находятся в штате организатора КЗМ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(его структурных подразделениях) или в созданных ими коллективах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сценической площадке, которая находится в собственности, хозяйственно распоряжении, оперативном управлении организатора КЗМ, передана организатору в безвозмездное пользование или арендуется  им не менее 6 месяцев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2656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ТРЕБУЕТСЯ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УДОСТОВЕРЕНИЯ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6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6" y="873902"/>
            <a:ext cx="856895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НЕОБХОДИМО НАПРАВЛЕНИЕ УВЕДОМЛЕНИЯ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предоставлением программы 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заключения договоров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исполнителями (коллективами или гражданами,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ИП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юр.лицами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представляют их интересы)</a:t>
            </a:r>
          </a:p>
          <a:p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участием ТОЛЬКО белорусских исполнителей,  а организаторы 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«Дворец Республики»,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«Республиканский культурно-образовательный центр»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делами Президента Республики Беларусь,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государственная телерадиокомпания,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ЗАО «Второй национальный телеканал»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ЗАО «Столичное ТВ»,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Белгосфилармония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областные филармонии,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Минскконцерт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(организационная структуры) Федерации профсоюзов Беларуси;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государственная санаторно-курортная или оздоровительная организация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(КЗМ проводится в комплексе санаторно-курортных и оздоровительных услуг)</a:t>
            </a:r>
          </a:p>
          <a:p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ТРЕБУЕТСЯ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УДОСТОВЕРЕНИЯ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56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5"/>
            <a:ext cx="5672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требуется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удостоверения 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149080"/>
            <a:ext cx="81729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участием зарубежных исполнителей при проведении спектаклей государственными театрами и представлений государственными цирками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9532" y="1124744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проводятся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исключением ИП,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собственных нужд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самого гражданина и (или) его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 родственников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членов семьи, свояков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причине семейного или другого праздника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получения доходов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64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606" y="5013176"/>
            <a:ext cx="8423412" cy="120032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Совета Министров Республики Беларусь  от 22.06.2022 № 401 «О реестре организаторов культурно-зрелищных мероприятий»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4583" y="644613"/>
            <a:ext cx="8784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организации и проведения КЗМ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 ОБЯЗАН БЫТЬ ВКЛЮЧЕННЫМ В РЕЕСТР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организаторов КЗМ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(кроме государственных органов, государственных организаций, организаций, в уставных фондах которых 50 и более % акций (долей) в собственности Республики Беларусь и (или) ее административно-территориальных единиц)</a:t>
            </a:r>
          </a:p>
        </p:txBody>
      </p:sp>
    </p:spTree>
    <p:extLst>
      <p:ext uri="{BB962C8B-B14F-4D97-AF65-F5344CB8AC3E}">
        <p14:creationId xmlns:p14="http://schemas.microsoft.com/office/powerpoint/2010/main" val="374812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280920" cy="465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7" y="5632038"/>
            <a:ext cx="5180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https://kultura.by/reestr-organizatorov/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6191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606" y="5013176"/>
            <a:ext cx="8423412" cy="120032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214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Республики Беларусь о культуре от 20.07.2016 № 413-З (ред. от 21.07.2022);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4583" y="644613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организации и проведения КЗМ его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 обязан получить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специальное разрешение –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удостоверение на право организации и проведения КЗМ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Республики Беларусь (далее – удостоверение)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780928"/>
            <a:ext cx="82204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Удостоверение выдается на право организации и проведения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(отдельного)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КЗМ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нескольких КЗМ, которые проводятся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одной области на протяжении 30 календарных дней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гастролей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участием одного и того же исполнителя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(состава исполнителей).</a:t>
            </a:r>
          </a:p>
        </p:txBody>
      </p:sp>
    </p:spTree>
    <p:extLst>
      <p:ext uri="{BB962C8B-B14F-4D97-AF65-F5344CB8AC3E}">
        <p14:creationId xmlns:p14="http://schemas.microsoft.com/office/powerpoint/2010/main" val="364370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365" y="4961993"/>
            <a:ext cx="8423412" cy="156966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Республики Беларусь о культуре от 20.07.2016 № 413-З (ред. от 21.07.2022);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Министерства культуры Республики Беларусь  от 04.01.2022 № 3;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6985" y="260648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ЧЕК-ЛИСТ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10 рабочих дней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планируемого дня начала реализации входных билетов или дня проведения КЗМ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(если билеты не продаются)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обратиться в управление культуры Витебского облисполкома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(210010, г. Витебск, ул. Гоголя, 6)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ЗАЯВЛЕНИЕМ и ПРОГРАММОЙ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лично, курьером, наземной почтой. </a:t>
            </a:r>
          </a:p>
          <a:p>
            <a:pPr algn="ctr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электронном варианте заявления не принимаются!</a:t>
            </a:r>
          </a:p>
        </p:txBody>
      </p:sp>
    </p:spTree>
    <p:extLst>
      <p:ext uri="{BB962C8B-B14F-4D97-AF65-F5344CB8AC3E}">
        <p14:creationId xmlns:p14="http://schemas.microsoft.com/office/powerpoint/2010/main" val="30366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2"/>
          <a:stretch/>
        </p:blipFill>
        <p:spPr bwMode="auto">
          <a:xfrm>
            <a:off x="291272" y="620688"/>
            <a:ext cx="4104456" cy="468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476672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/>
              <a:t>ПРОГРАММА КУЛЬТУРНО-ЗРЕЛИЩНОГО МЕРОПРИЯТИЯ:</a:t>
            </a:r>
          </a:p>
          <a:p>
            <a:r>
              <a:rPr lang="ru-RU" b="1" dirty="0"/>
              <a:t>утвержденный</a:t>
            </a:r>
            <a:r>
              <a:rPr lang="ru-RU" dirty="0"/>
              <a:t> организатором культурно-зрелищного мероприятия документ, содержащий сведения о культурно-зрелищном мероприятии, включая его </a:t>
            </a:r>
          </a:p>
          <a:p>
            <a:pPr lvl="0"/>
            <a:r>
              <a:rPr lang="ru-RU" dirty="0"/>
              <a:t>1. название, </a:t>
            </a:r>
          </a:p>
          <a:p>
            <a:pPr lvl="0"/>
            <a:r>
              <a:rPr lang="ru-RU" dirty="0"/>
              <a:t>2. перечень номеров, </a:t>
            </a:r>
          </a:p>
          <a:p>
            <a:pPr lvl="0"/>
            <a:r>
              <a:rPr lang="ru-RU" dirty="0"/>
              <a:t>3. информацию о месте и </a:t>
            </a:r>
          </a:p>
          <a:p>
            <a:pPr lvl="0"/>
            <a:r>
              <a:rPr lang="ru-RU" dirty="0"/>
              <a:t>4. времени (сроках) его проведения, </a:t>
            </a:r>
          </a:p>
          <a:p>
            <a:pPr lvl="0"/>
            <a:r>
              <a:rPr lang="ru-RU" dirty="0"/>
              <a:t>5. проектной мощности сценической площадки (при отсутствии — предполагаемое количество зрителей), на которой планируется культурно-зрелищное мероприятие, </a:t>
            </a:r>
          </a:p>
          <a:p>
            <a:pPr lvl="0"/>
            <a:r>
              <a:rPr lang="ru-RU" dirty="0"/>
              <a:t>6. белорусские и (или) иностранные исполнители (далее, если иное не указано, исполнители) </a:t>
            </a:r>
          </a:p>
          <a:p>
            <a:pPr lvl="0"/>
            <a:r>
              <a:rPr lang="ru-RU" dirty="0"/>
              <a:t>7. и иные сведения, связанные с проведением культурно-зрелищного мероприятия (по желанию организатора)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548064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hlinkClick r:id="rId3"/>
              </a:rPr>
              <a:t>https://vitebsk-region.gov.by/ru/upravlenie-kultury/</a:t>
            </a: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418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1640" y="5013176"/>
            <a:ext cx="8423412" cy="830997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Республики Беларусь о культуре от 20.07.2016 № 413-З (ред. от 21.07.2022)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4583" y="644613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 ОРГАНИЗОВЫВАТЬ МЕРОПРИЯТИЯ </a:t>
            </a:r>
          </a:p>
          <a:p>
            <a:pPr algn="ct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(если иное не предусмотрено)</a:t>
            </a:r>
          </a:p>
          <a:p>
            <a:pPr algn="ctr"/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включения в реестр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1031" y="3418483"/>
            <a:ext cx="85638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 </a:t>
            </a:r>
          </a:p>
          <a:p>
            <a:pPr algn="ctr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размещать рекламные материалы до получения удостоверения</a:t>
            </a:r>
          </a:p>
        </p:txBody>
      </p:sp>
    </p:spTree>
    <p:extLst>
      <p:ext uri="{BB962C8B-B14F-4D97-AF65-F5344CB8AC3E}">
        <p14:creationId xmlns:p14="http://schemas.microsoft.com/office/powerpoint/2010/main" val="153417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78497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ПРЕДУСМАТРИВАЕТСЯ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/>
              <a:t>Статья 13.3. КОАП</a:t>
            </a:r>
          </a:p>
          <a:p>
            <a:pPr algn="ctr"/>
            <a:r>
              <a:rPr lang="ru-RU" sz="2400" b="1" dirty="0"/>
              <a:t>Незаконная предпринимательская деятельность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(при организации КЗМ без включения в реестр)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Осуществление предпринимательской деятельности, когда в соответствии с законодательными актами такая деятельность является незаконной и (или) запрещается, – влечет наложение штрафа в размере от двадцати до пятидесяти базовых величин с конфискацией до ста процентов суммы дохода, полученного в результате такой деятельности, орудий и средств совершения административного правонарушения или без конфискации, </a:t>
            </a:r>
          </a:p>
          <a:p>
            <a:pPr algn="just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 индивидуального предпринимателя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от 20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 200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базовых величин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 конфискацией до 100% процентов суммы дохода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полученного в результате такой деятельности,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орудий и средств совершения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административного правонарушения или без конфискации,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 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юридическое лицо – до 500 базовых величин с конфискацией до 100% процентов суммы дохода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полученного в результате такой деятельности,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орудий и средств совершения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административного правонарушения или без конфискации.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45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78497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ПРЕДУСМАТРИВАЕТСЯ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/>
              <a:t>Статья 13.26. КОАП</a:t>
            </a:r>
          </a:p>
          <a:p>
            <a:pPr algn="ctr"/>
            <a:r>
              <a:rPr lang="ru-RU" sz="2400" b="1" dirty="0"/>
              <a:t>Нарушение порядка организации и проведения культурно-зрелищных мероприятий</a:t>
            </a:r>
          </a:p>
          <a:p>
            <a:pPr algn="ctr"/>
            <a:endParaRPr lang="ru-RU" sz="2400" b="1" dirty="0"/>
          </a:p>
          <a:p>
            <a:pPr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 проведение КЗМ без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выданного в установленном порядке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право организации и проведения культурно-зрелищного мероприятия на территории Республики Беларусь, за исключением случаев, когда получение такого удостоверения не требуется, –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влечет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наложение штрафа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размере до десяти базовых величин, на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предпринимателя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от 5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 10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базовых величин,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юридическое лицо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от 10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 50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базовых величин.</a:t>
            </a:r>
          </a:p>
          <a:p>
            <a:pPr algn="ctr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3304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674</Words>
  <Application>Microsoft Office PowerPoint</Application>
  <PresentationFormat>Экран (4:3)</PresentationFormat>
  <Paragraphs>113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cp:lastPrinted>2023-02-07T12:06:48Z</cp:lastPrinted>
  <dcterms:created xsi:type="dcterms:W3CDTF">2023-02-03T05:05:09Z</dcterms:created>
  <dcterms:modified xsi:type="dcterms:W3CDTF">2025-08-18T11:25:09Z</dcterms:modified>
</cp:coreProperties>
</file>